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71" r:id="rId8"/>
    <p:sldId id="262" r:id="rId9"/>
    <p:sldId id="263" r:id="rId10"/>
    <p:sldId id="264" r:id="rId11"/>
    <p:sldId id="270" r:id="rId12"/>
    <p:sldId id="265" r:id="rId13"/>
    <p:sldId id="266" r:id="rId14"/>
    <p:sldId id="267" r:id="rId15"/>
    <p:sldId id="268" r:id="rId16"/>
    <p:sldId id="269" r:id="rId17"/>
  </p:sldIdLst>
  <p:sldSz cx="18288000" cy="10287000"/>
  <p:notesSz cx="6858000" cy="9144000"/>
  <p:embeddedFontLst>
    <p:embeddedFont>
      <p:font typeface="Montserrat Bold" panose="020B0604020202020204" charset="-52"/>
      <p:regular r:id="rId19"/>
    </p:embeddedFont>
    <p:embeddedFont>
      <p:font typeface="Canva Sans" panose="020B0604020202020204" charset="0"/>
      <p:regular r:id="rId20"/>
    </p:embeddedFont>
    <p:embeddedFont>
      <p:font typeface="Canva Sans Bold" panose="020B0604020202020204" charset="0"/>
      <p:regular r:id="rId21"/>
    </p:embeddedFont>
    <p:embeddedFont>
      <p:font typeface="Montserrat" panose="020B0604020202020204" charset="-52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49" autoAdjust="0"/>
    <p:restoredTop sz="94622" autoAdjust="0"/>
  </p:normalViewPr>
  <p:slideViewPr>
    <p:cSldViewPr>
      <p:cViewPr varScale="1">
        <p:scale>
          <a:sx n="48" d="100"/>
          <a:sy n="48" d="100"/>
        </p:scale>
        <p:origin x="117" y="1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C7D7F-885A-4902-A868-0235D5DED83F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68AF90-D140-4650-8B3A-E2A02D71099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1034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68AF90-D140-4650-8B3A-E2A02D710995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2572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68AF90-D140-4650-8B3A-E2A02D710995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2025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30600" y="0"/>
            <a:ext cx="1028700" cy="10287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D922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379122" y="5556420"/>
            <a:ext cx="7851478" cy="49247"/>
            <a:chOff x="0" y="0"/>
            <a:chExt cx="10680319" cy="669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680319" cy="66990"/>
            </a:xfrm>
            <a:custGeom>
              <a:avLst/>
              <a:gdLst/>
              <a:ahLst/>
              <a:cxnLst/>
              <a:rect l="l" t="t" r="r" b="b"/>
              <a:pathLst>
                <a:path w="10680319" h="66990">
                  <a:moveTo>
                    <a:pt x="0" y="0"/>
                  </a:moveTo>
                  <a:lnTo>
                    <a:pt x="10680319" y="0"/>
                  </a:lnTo>
                  <a:lnTo>
                    <a:pt x="10680319" y="66990"/>
                  </a:lnTo>
                  <a:lnTo>
                    <a:pt x="0" y="66990"/>
                  </a:lnTo>
                  <a:close/>
                </a:path>
              </a:pathLst>
            </a:custGeom>
            <a:solidFill>
              <a:srgbClr val="4D922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680319" cy="105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56382" y="4358864"/>
            <a:ext cx="5366544" cy="4899436"/>
          </a:xfrm>
          <a:custGeom>
            <a:avLst/>
            <a:gdLst/>
            <a:ahLst/>
            <a:cxnLst/>
            <a:rect l="l" t="t" r="r" b="b"/>
            <a:pathLst>
              <a:path w="5366544" h="4899436">
                <a:moveTo>
                  <a:pt x="0" y="0"/>
                </a:moveTo>
                <a:lnTo>
                  <a:pt x="5366543" y="0"/>
                </a:lnTo>
                <a:lnTo>
                  <a:pt x="5366543" y="4899436"/>
                </a:lnTo>
                <a:lnTo>
                  <a:pt x="0" y="489943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87739" y="166763"/>
            <a:ext cx="16512522" cy="3425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0"/>
              </a:lnSpc>
              <a:spcBef>
                <a:spcPct val="0"/>
              </a:spcBef>
            </a:pPr>
            <a:r>
              <a:rPr lang="en-US" sz="20000" dirty="0">
                <a:solidFill>
                  <a:srgbClr val="4D9223"/>
                </a:solidFill>
                <a:latin typeface="Montserrat Bold"/>
              </a:rPr>
              <a:t>ME&amp;FLORA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28122" y="4301714"/>
            <a:ext cx="9016828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Мобильное</a:t>
            </a:r>
            <a:r>
              <a:rPr lang="en-US" sz="30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приложение</a:t>
            </a:r>
            <a:r>
              <a:rPr lang="en-US" sz="30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для</a:t>
            </a:r>
            <a:r>
              <a:rPr lang="en-US" sz="3000" dirty="0">
                <a:solidFill>
                  <a:srgbClr val="000000"/>
                </a:solidFill>
                <a:latin typeface="Canva Sans"/>
              </a:rPr>
              <a:t>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распознавания</a:t>
            </a:r>
            <a:r>
              <a:rPr lang="en-US" sz="30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растений</a:t>
            </a:r>
            <a:r>
              <a:rPr lang="en-US" sz="30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по</a:t>
            </a:r>
            <a:r>
              <a:rPr lang="en-US" sz="30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фотографиям</a:t>
            </a:r>
            <a:endParaRPr lang="en-US" sz="3000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379122" y="7510667"/>
            <a:ext cx="624909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Подготовила</a:t>
            </a:r>
            <a:r>
              <a:rPr lang="en-US" sz="30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команда</a:t>
            </a:r>
            <a:r>
              <a:rPr lang="en-US" sz="3000" dirty="0">
                <a:solidFill>
                  <a:srgbClr val="000000"/>
                </a:solidFill>
                <a:latin typeface="Canva Sans"/>
              </a:rPr>
              <a:t> 3 </a:t>
            </a: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группы</a:t>
            </a:r>
            <a:r>
              <a:rPr lang="en-US" sz="3000" dirty="0">
                <a:solidFill>
                  <a:srgbClr val="000000"/>
                </a:solidFill>
                <a:latin typeface="Canva Sans"/>
              </a:rPr>
              <a:t> 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200" y="9628677"/>
            <a:ext cx="2133600" cy="365125"/>
          </a:xfrm>
        </p:spPr>
        <p:txBody>
          <a:bodyPr/>
          <a:lstStyle/>
          <a:p>
            <a:pPr algn="ctr"/>
            <a:r>
              <a:rPr lang="ru-RU" sz="4000" dirty="0" smtClean="0"/>
              <a:t>10</a:t>
            </a:r>
            <a:endParaRPr lang="en-US" sz="4000" dirty="0"/>
          </a:p>
        </p:txBody>
      </p:sp>
      <p:sp>
        <p:nvSpPr>
          <p:cNvPr id="11" name="TextBox 2"/>
          <p:cNvSpPr txBox="1"/>
          <p:nvPr/>
        </p:nvSpPr>
        <p:spPr>
          <a:xfrm>
            <a:off x="5765954" y="2880000"/>
            <a:ext cx="6730846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ru-RU" sz="3500" dirty="0" smtClean="0">
                <a:solidFill>
                  <a:srgbClr val="000000"/>
                </a:solidFill>
                <a:latin typeface="Canva Sans" panose="020B0604020202020204" charset="0"/>
              </a:rPr>
              <a:t>Отслеживание выбранного растения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0"/>
            <a:ext cx="4516244" cy="10287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8000" y="0"/>
            <a:ext cx="4516244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8000" y="0"/>
            <a:ext cx="4516244" cy="1028700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06" y="0"/>
            <a:ext cx="4516244" cy="10287000"/>
          </a:xfrm>
          <a:prstGeom prst="rect">
            <a:avLst/>
          </a:prstGeom>
        </p:spPr>
      </p:pic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200" y="9628677"/>
            <a:ext cx="2133600" cy="365125"/>
          </a:xfrm>
        </p:spPr>
        <p:txBody>
          <a:bodyPr/>
          <a:lstStyle/>
          <a:p>
            <a:pPr algn="ctr"/>
            <a:r>
              <a:rPr lang="ru-RU" sz="4000" dirty="0" smtClean="0"/>
              <a:t>11</a:t>
            </a:r>
            <a:endParaRPr lang="en-US" sz="4000" dirty="0"/>
          </a:p>
        </p:txBody>
      </p:sp>
      <p:sp>
        <p:nvSpPr>
          <p:cNvPr id="11" name="TextBox 2"/>
          <p:cNvSpPr txBox="1"/>
          <p:nvPr/>
        </p:nvSpPr>
        <p:spPr>
          <a:xfrm>
            <a:off x="5599050" y="1573143"/>
            <a:ext cx="4766956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ru-RU" sz="3500" dirty="0" smtClean="0">
                <a:solidFill>
                  <a:srgbClr val="000000"/>
                </a:solidFill>
                <a:latin typeface="Canva Sans" panose="020B0604020202020204" charset="0"/>
              </a:rPr>
              <a:t>История распознанных растений</a:t>
            </a:r>
          </a:p>
        </p:txBody>
      </p:sp>
      <p:sp>
        <p:nvSpPr>
          <p:cNvPr id="8" name="TextBox 2"/>
          <p:cNvSpPr txBox="1"/>
          <p:nvPr/>
        </p:nvSpPr>
        <p:spPr>
          <a:xfrm>
            <a:off x="7407644" y="6438900"/>
            <a:ext cx="5300356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ru-RU" sz="3500" dirty="0" smtClean="0">
                <a:solidFill>
                  <a:srgbClr val="000000"/>
                </a:solidFill>
                <a:latin typeface="Canva Sans" panose="020B0604020202020204" charset="0"/>
              </a:rPr>
              <a:t>Идентификация растения ботаником</a:t>
            </a:r>
          </a:p>
        </p:txBody>
      </p:sp>
    </p:spTree>
    <p:extLst>
      <p:ext uri="{BB962C8B-B14F-4D97-AF65-F5344CB8AC3E}">
        <p14:creationId xmlns:p14="http://schemas.microsoft.com/office/powerpoint/2010/main" val="11146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720000"/>
            <a:ext cx="182880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Бизнес-модель</a:t>
            </a:r>
            <a:endParaRPr lang="en-US" sz="6999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200" y="9628677"/>
            <a:ext cx="2133600" cy="365125"/>
          </a:xfrm>
        </p:spPr>
        <p:txBody>
          <a:bodyPr/>
          <a:lstStyle/>
          <a:p>
            <a:pPr algn="ctr"/>
            <a:r>
              <a:rPr lang="ru-RU" sz="4000" dirty="0" smtClean="0"/>
              <a:t>12</a:t>
            </a:r>
            <a:endParaRPr lang="en-US" sz="4000" dirty="0"/>
          </a:p>
        </p:txBody>
      </p:sp>
      <p:sp>
        <p:nvSpPr>
          <p:cNvPr id="7" name="TextBox 3"/>
          <p:cNvSpPr txBox="1"/>
          <p:nvPr/>
        </p:nvSpPr>
        <p:spPr>
          <a:xfrm>
            <a:off x="1152000" y="2338673"/>
            <a:ext cx="14966888" cy="4847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51" lvl="1" indent="-377825">
              <a:lnSpc>
                <a:spcPct val="30000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Интегрированная сторонняя реклама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  <a:p>
            <a:pPr marL="755651" lvl="1" indent="-377825">
              <a:lnSpc>
                <a:spcPct val="30000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Аренда базы данных фотографий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  <a:p>
            <a:pPr marL="755651" lvl="1" indent="-377825">
              <a:lnSpc>
                <a:spcPct val="3000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Оказание услуг по предоставлению информации о расселении растений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720000"/>
            <a:ext cx="182880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Краткосрочные</a:t>
            </a:r>
            <a:r>
              <a:rPr lang="en-US" sz="6999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цели</a:t>
            </a:r>
            <a:r>
              <a:rPr lang="en-US" sz="6999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проекта</a:t>
            </a:r>
            <a:endParaRPr lang="en-US" sz="6999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200" y="9628677"/>
            <a:ext cx="2133600" cy="365125"/>
          </a:xfrm>
        </p:spPr>
        <p:txBody>
          <a:bodyPr/>
          <a:lstStyle/>
          <a:p>
            <a:pPr algn="ctr"/>
            <a:r>
              <a:rPr lang="ru-RU" sz="4000" dirty="0" smtClean="0"/>
              <a:t>13</a:t>
            </a:r>
            <a:endParaRPr lang="en-US" sz="4000" dirty="0"/>
          </a:p>
        </p:txBody>
      </p:sp>
      <p:sp>
        <p:nvSpPr>
          <p:cNvPr id="7" name="TextBox 3"/>
          <p:cNvSpPr txBox="1"/>
          <p:nvPr/>
        </p:nvSpPr>
        <p:spPr>
          <a:xfrm>
            <a:off x="1152000" y="2338673"/>
            <a:ext cx="8292975" cy="4847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51" lvl="1" indent="-377825">
              <a:lnSpc>
                <a:spcPct val="30000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Разработка и запуск </a:t>
            </a:r>
            <a:r>
              <a:rPr lang="en-US" sz="3500" dirty="0" smtClean="0">
                <a:solidFill>
                  <a:srgbClr val="000000"/>
                </a:solidFill>
                <a:latin typeface="Canva Sans" charset="0"/>
              </a:rPr>
              <a:t>MVP</a:t>
            </a:r>
          </a:p>
          <a:p>
            <a:pPr marL="755651" lvl="1" indent="-377825">
              <a:lnSpc>
                <a:spcPct val="300000"/>
              </a:lnSpc>
              <a:buFont typeface="Arial"/>
              <a:buChar char="•"/>
            </a:pPr>
            <a:r>
              <a:rPr lang="en-US" sz="3500" dirty="0" smtClean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Привлечение первых пользователей</a:t>
            </a:r>
            <a:endParaRPr lang="en-US" sz="3500" dirty="0" smtClean="0">
              <a:solidFill>
                <a:srgbClr val="000000"/>
              </a:solidFill>
              <a:latin typeface="Canva Sans" charset="0"/>
            </a:endParaRPr>
          </a:p>
          <a:p>
            <a:pPr marL="755651" lvl="1" indent="-377825">
              <a:lnSpc>
                <a:spcPct val="3000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dirty="0" smtClean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Анализ клиентского опыта и выводы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720000"/>
            <a:ext cx="182880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План</a:t>
            </a:r>
            <a:r>
              <a:rPr lang="en-US" sz="6999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развития</a:t>
            </a:r>
            <a:endParaRPr lang="en-US" sz="6999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200" y="9628677"/>
            <a:ext cx="2133600" cy="365125"/>
          </a:xfrm>
        </p:spPr>
        <p:txBody>
          <a:bodyPr/>
          <a:lstStyle/>
          <a:p>
            <a:pPr algn="ctr"/>
            <a:r>
              <a:rPr lang="ru-RU" sz="4000" dirty="0" smtClean="0"/>
              <a:t>14</a:t>
            </a:r>
            <a:endParaRPr lang="en-US" sz="4000" dirty="0"/>
          </a:p>
        </p:txBody>
      </p:sp>
      <p:sp>
        <p:nvSpPr>
          <p:cNvPr id="7" name="TextBox 3"/>
          <p:cNvSpPr txBox="1"/>
          <p:nvPr/>
        </p:nvSpPr>
        <p:spPr>
          <a:xfrm>
            <a:off x="1152000" y="2340000"/>
            <a:ext cx="13068300" cy="48936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51" lvl="1" indent="-377825">
              <a:lnSpc>
                <a:spcPct val="30000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Улучшение нейронной сети и доработка асинхронной работы</a:t>
            </a:r>
            <a:endParaRPr lang="en-US" sz="3500" dirty="0" smtClean="0">
              <a:solidFill>
                <a:srgbClr val="000000"/>
              </a:solidFill>
              <a:latin typeface="Canva Sans" charset="0"/>
            </a:endParaRPr>
          </a:p>
          <a:p>
            <a:pPr marL="755651" lvl="1" indent="-377825">
              <a:lnSpc>
                <a:spcPct val="300000"/>
              </a:lnSpc>
              <a:buFont typeface="Arial"/>
              <a:buChar char="•"/>
            </a:pPr>
            <a:r>
              <a:rPr lang="en-US" sz="3500" dirty="0" smtClean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ru-RU" sz="3600" dirty="0"/>
              <a:t>Добавление карты </a:t>
            </a:r>
            <a:r>
              <a:rPr lang="ru-RU" sz="3600" dirty="0" smtClean="0"/>
              <a:t>с отслеживаемыми растениями</a:t>
            </a:r>
            <a:endParaRPr lang="en-US" sz="3500" dirty="0" smtClean="0">
              <a:solidFill>
                <a:srgbClr val="000000"/>
              </a:solidFill>
              <a:latin typeface="Canva Sans" charset="0"/>
            </a:endParaRPr>
          </a:p>
          <a:p>
            <a:pPr marL="755651" lvl="1" indent="-377825">
              <a:lnSpc>
                <a:spcPct val="3000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smtClean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ru-RU" sz="3500" smtClean="0">
                <a:solidFill>
                  <a:srgbClr val="000000"/>
                </a:solidFill>
                <a:latin typeface="Canva Sans" charset="0"/>
              </a:rPr>
              <a:t>Внедрение платной подписки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/>
          </p:cNvSpPr>
          <p:nvPr/>
        </p:nvSpPr>
        <p:spPr>
          <a:xfrm>
            <a:off x="1414680" y="2193050"/>
            <a:ext cx="4140000" cy="4140000"/>
          </a:xfrm>
          <a:custGeom>
            <a:avLst/>
            <a:gdLst/>
            <a:ahLst/>
            <a:cxnLst/>
            <a:rect l="l" t="t" r="r" b="b"/>
            <a:pathLst>
              <a:path w="3746652" h="3651161">
                <a:moveTo>
                  <a:pt x="0" y="0"/>
                </a:moveTo>
                <a:lnTo>
                  <a:pt x="3746652" y="0"/>
                </a:lnTo>
                <a:lnTo>
                  <a:pt x="3746652" y="3651161"/>
                </a:lnTo>
                <a:lnTo>
                  <a:pt x="0" y="365116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 t="-19072" b="-3467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074000" y="2193050"/>
            <a:ext cx="4140000" cy="4140000"/>
          </a:xfrm>
          <a:custGeom>
            <a:avLst/>
            <a:gdLst/>
            <a:ahLst/>
            <a:cxnLst/>
            <a:rect l="l" t="t" r="r" b="b"/>
            <a:pathLst>
              <a:path w="3708141" h="3651161">
                <a:moveTo>
                  <a:pt x="0" y="0"/>
                </a:moveTo>
                <a:lnTo>
                  <a:pt x="3708141" y="0"/>
                </a:lnTo>
                <a:lnTo>
                  <a:pt x="3708141" y="3651161"/>
                </a:lnTo>
                <a:lnTo>
                  <a:pt x="0" y="3651161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b="-8093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649200" y="2193050"/>
            <a:ext cx="4140000" cy="4140000"/>
          </a:xfrm>
          <a:custGeom>
            <a:avLst/>
            <a:gdLst/>
            <a:ahLst/>
            <a:cxnLst/>
            <a:rect l="l" t="t" r="r" b="b"/>
            <a:pathLst>
              <a:path w="3708141" h="3624198">
                <a:moveTo>
                  <a:pt x="0" y="0"/>
                </a:moveTo>
                <a:lnTo>
                  <a:pt x="3708142" y="0"/>
                </a:lnTo>
                <a:lnTo>
                  <a:pt x="3708142" y="3624198"/>
                </a:lnTo>
                <a:lnTo>
                  <a:pt x="0" y="3624198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 l="-24225" t="-56268" r="-10373" b="-2735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301008" y="360000"/>
            <a:ext cx="11685984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Информация</a:t>
            </a:r>
            <a:r>
              <a:rPr lang="en-US" sz="6999" dirty="0">
                <a:solidFill>
                  <a:srgbClr val="000000"/>
                </a:solidFill>
                <a:latin typeface="Montserrat Bold"/>
              </a:rPr>
              <a:t> о </a:t>
            </a: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команде</a:t>
            </a:r>
            <a:endParaRPr lang="en-US" sz="6999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46280" y="6762068"/>
            <a:ext cx="4876800" cy="2437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3000" dirty="0" smtClean="0">
                <a:solidFill>
                  <a:srgbClr val="000000"/>
                </a:solidFill>
                <a:latin typeface="Canva Sans"/>
              </a:rPr>
              <a:t>Дмитрий Котов</a:t>
            </a:r>
            <a:endParaRPr lang="en-US" sz="3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ct val="120000"/>
              </a:lnSpc>
            </a:pPr>
            <a:r>
              <a:rPr lang="ru-RU" sz="2400" dirty="0" err="1" smtClean="0">
                <a:solidFill>
                  <a:srgbClr val="000000"/>
                </a:solidFill>
                <a:latin typeface="Canva Sans"/>
              </a:rPr>
              <a:t>Тимлид</a:t>
            </a:r>
            <a:endParaRPr lang="ru-RU" sz="2400" dirty="0" smtClean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ct val="12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Canva Sans"/>
              </a:rPr>
              <a:t>Backend</a:t>
            </a:r>
            <a:r>
              <a:rPr lang="ru-RU" sz="2400" dirty="0" smtClean="0">
                <a:solidFill>
                  <a:srgbClr val="000000"/>
                </a:solidFill>
                <a:latin typeface="Canva Sans"/>
              </a:rPr>
              <a:t>-</a:t>
            </a:r>
            <a:r>
              <a:rPr lang="en-US" sz="2400" dirty="0" err="1" smtClean="0">
                <a:solidFill>
                  <a:srgbClr val="000000"/>
                </a:solidFill>
                <a:latin typeface="Canva Sans"/>
              </a:rPr>
              <a:t>разработчик</a:t>
            </a:r>
            <a:r>
              <a:rPr lang="en-US" sz="2400" dirty="0" smtClean="0">
                <a:solidFill>
                  <a:srgbClr val="000000"/>
                </a:solidFill>
                <a:latin typeface="Canva Sans"/>
              </a:rPr>
              <a:t> </a:t>
            </a:r>
            <a:endParaRPr lang="ru-RU" sz="2400" dirty="0" smtClean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ct val="12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Canva Sans"/>
              </a:rPr>
              <a:t>ML-</a:t>
            </a:r>
            <a:r>
              <a:rPr lang="en-US" sz="2400" dirty="0" err="1" smtClean="0">
                <a:solidFill>
                  <a:srgbClr val="000000"/>
                </a:solidFill>
                <a:latin typeface="Canva Sans"/>
              </a:rPr>
              <a:t>инженер</a:t>
            </a: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000000"/>
                </a:solidFill>
                <a:latin typeface="Canva Sans"/>
              </a:rPr>
              <a:t>тел</a:t>
            </a:r>
            <a:r>
              <a:rPr lang="en-US" sz="2400" dirty="0">
                <a:solidFill>
                  <a:srgbClr val="000000"/>
                </a:solidFill>
                <a:latin typeface="Canva Sans"/>
              </a:rPr>
              <a:t>: +7-919-242-08-78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63540" y="6762068"/>
            <a:ext cx="4876800" cy="2437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Анна</a:t>
            </a:r>
            <a:r>
              <a:rPr lang="en-US" sz="30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Телегина</a:t>
            </a:r>
            <a:endParaRPr lang="en-US" sz="3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ct val="12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Canva Sans"/>
              </a:rPr>
              <a:t>Frontend-</a:t>
            </a:r>
            <a:r>
              <a:rPr lang="en-US" sz="2400" dirty="0" err="1" smtClean="0">
                <a:solidFill>
                  <a:srgbClr val="000000"/>
                </a:solidFill>
                <a:latin typeface="Canva Sans"/>
              </a:rPr>
              <a:t>разработчик</a:t>
            </a:r>
            <a:endParaRPr lang="en-US" sz="2400" dirty="0" smtClean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ct val="12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anva Sans"/>
              </a:rPr>
              <a:t>Дизайнер</a:t>
            </a:r>
            <a:endParaRPr lang="en-US" sz="2400" dirty="0" smtClean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ct val="120000"/>
              </a:lnSpc>
            </a:pPr>
            <a:r>
              <a:rPr lang="en-US" sz="2400" dirty="0" err="1" smtClean="0">
                <a:solidFill>
                  <a:srgbClr val="000000"/>
                </a:solidFill>
                <a:latin typeface="Canva Sans"/>
              </a:rPr>
              <a:t>Технический</a:t>
            </a:r>
            <a:r>
              <a:rPr lang="en-US" sz="2400" dirty="0" smtClean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nva Sans"/>
              </a:rPr>
              <a:t>Писатель</a:t>
            </a: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000000"/>
                </a:solidFill>
                <a:latin typeface="Canva Sans"/>
              </a:rPr>
              <a:t>тел</a:t>
            </a:r>
            <a:r>
              <a:rPr lang="en-US" sz="2400" dirty="0">
                <a:solidFill>
                  <a:srgbClr val="000000"/>
                </a:solidFill>
                <a:latin typeface="Canva Sans"/>
              </a:rPr>
              <a:t>: +7-905-050-30-71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80800" y="6762068"/>
            <a:ext cx="4876800" cy="2437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Владислав</a:t>
            </a:r>
            <a:r>
              <a:rPr lang="en-US" sz="30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Шепляков</a:t>
            </a:r>
            <a:endParaRPr lang="en-US" sz="3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ct val="12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Canva Sans"/>
              </a:rPr>
              <a:t>Backend-</a:t>
            </a:r>
            <a:r>
              <a:rPr lang="en-US" sz="2400" dirty="0" err="1" smtClean="0">
                <a:solidFill>
                  <a:srgbClr val="000000"/>
                </a:solidFill>
                <a:latin typeface="Canva Sans"/>
              </a:rPr>
              <a:t>разработчик</a:t>
            </a:r>
            <a:endParaRPr lang="en-US" sz="2400" dirty="0" smtClean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ct val="120000"/>
              </a:lnSpc>
            </a:pPr>
            <a:r>
              <a:rPr lang="en-US" sz="2400" dirty="0" err="1" smtClean="0">
                <a:solidFill>
                  <a:srgbClr val="000000"/>
                </a:solidFill>
                <a:latin typeface="Canva Sans"/>
              </a:rPr>
              <a:t>Бизнес</a:t>
            </a:r>
            <a:r>
              <a:rPr lang="en-US" sz="2400" dirty="0" err="1">
                <a:solidFill>
                  <a:srgbClr val="000000"/>
                </a:solidFill>
                <a:latin typeface="Canva Sans"/>
              </a:rPr>
              <a:t>-</a:t>
            </a:r>
            <a:r>
              <a:rPr lang="en-US" sz="2400" dirty="0" err="1" smtClean="0">
                <a:solidFill>
                  <a:srgbClr val="000000"/>
                </a:solidFill>
                <a:latin typeface="Canva Sans"/>
              </a:rPr>
              <a:t>аналитик</a:t>
            </a:r>
            <a:endParaRPr lang="en-US" sz="2400" dirty="0" smtClean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ct val="12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Canva Sans"/>
              </a:rPr>
              <a:t>QA-</a:t>
            </a:r>
            <a:r>
              <a:rPr lang="ru-RU" sz="2400" dirty="0" smtClean="0">
                <a:solidFill>
                  <a:srgbClr val="000000"/>
                </a:solidFill>
                <a:latin typeface="Canva Sans"/>
              </a:rPr>
              <a:t>инженер</a:t>
            </a: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000000"/>
                </a:solidFill>
                <a:latin typeface="Canva Sans"/>
              </a:rPr>
              <a:t>тел</a:t>
            </a:r>
            <a:r>
              <a:rPr lang="en-US" sz="2400" dirty="0">
                <a:solidFill>
                  <a:srgbClr val="000000"/>
                </a:solidFill>
                <a:latin typeface="Canva Sans"/>
              </a:rPr>
              <a:t>: +7-952-437-44-38</a:t>
            </a:r>
          </a:p>
        </p:txBody>
      </p:sp>
      <p:sp>
        <p:nvSpPr>
          <p:cNvPr id="11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200" y="9628677"/>
            <a:ext cx="2133600" cy="365125"/>
          </a:xfrm>
        </p:spPr>
        <p:txBody>
          <a:bodyPr/>
          <a:lstStyle/>
          <a:p>
            <a:pPr algn="ctr"/>
            <a:r>
              <a:rPr lang="ru-RU" sz="4000" dirty="0" smtClean="0"/>
              <a:t>15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720000"/>
            <a:ext cx="182880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Выводы</a:t>
            </a:r>
            <a:endParaRPr lang="en-US" sz="6999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52000" y="3240000"/>
            <a:ext cx="15916800" cy="2693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3500" dirty="0">
                <a:solidFill>
                  <a:srgbClr val="000000"/>
                </a:solidFill>
                <a:latin typeface="Canva Sans"/>
              </a:rPr>
              <a:t>ME&amp;FLORA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предлагает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уникальное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решение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для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упрощения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поиска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информации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о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растениях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.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Присоединяйтесь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к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нам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,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чтобы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больше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узнавать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о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природе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вокруг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вас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, и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делитесь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этими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знаниями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с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другими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!</a:t>
            </a:r>
          </a:p>
        </p:txBody>
      </p:sp>
      <p:sp>
        <p:nvSpPr>
          <p:cNvPr id="4" name="Freeform 4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200" y="9628677"/>
            <a:ext cx="2133600" cy="365125"/>
          </a:xfrm>
        </p:spPr>
        <p:txBody>
          <a:bodyPr/>
          <a:lstStyle/>
          <a:p>
            <a:pPr algn="ctr"/>
            <a:r>
              <a:rPr lang="ru-RU" sz="4000" dirty="0" smtClean="0"/>
              <a:t>16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720000"/>
            <a:ext cx="182880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b="1" dirty="0" err="1">
                <a:solidFill>
                  <a:srgbClr val="000000"/>
                </a:solidFill>
                <a:latin typeface="Montserrat Bold" charset="-52"/>
              </a:rPr>
              <a:t>Команда</a:t>
            </a:r>
            <a:r>
              <a:rPr lang="en-US" sz="6999" b="1" dirty="0">
                <a:solidFill>
                  <a:srgbClr val="000000"/>
                </a:solidFill>
                <a:latin typeface="Montserrat Bold" charset="-52"/>
              </a:rPr>
              <a:t> </a:t>
            </a:r>
            <a:r>
              <a:rPr lang="en-US" sz="6999" b="1" dirty="0" err="1">
                <a:solidFill>
                  <a:srgbClr val="000000"/>
                </a:solidFill>
                <a:latin typeface="Montserrat Bold" charset="-52"/>
              </a:rPr>
              <a:t>разработчиков</a:t>
            </a:r>
            <a:endParaRPr lang="en-US" sz="6999" b="1" dirty="0">
              <a:solidFill>
                <a:srgbClr val="000000"/>
              </a:solidFill>
              <a:latin typeface="Montserrat Bold" charset="-5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52000" y="2340000"/>
            <a:ext cx="15916672" cy="4847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51" lvl="1" indent="-377825">
              <a:lnSpc>
                <a:spcPct val="300000"/>
              </a:lnSpc>
              <a:buFont typeface="Arial" pitchFamily="34" charset="0"/>
              <a:buChar char="•"/>
            </a:pPr>
            <a:r>
              <a:rPr lang="en-US" sz="3500" dirty="0" err="1">
                <a:solidFill>
                  <a:srgbClr val="000000"/>
                </a:solidFill>
                <a:latin typeface="Canva Sans" charset="0"/>
              </a:rPr>
              <a:t>Котов</a:t>
            </a: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 charset="0"/>
              </a:rPr>
              <a:t>Дмитрий</a:t>
            </a: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– </a:t>
            </a:r>
            <a:r>
              <a:rPr lang="ru-RU" sz="3500" dirty="0" err="1" smtClean="0">
                <a:solidFill>
                  <a:srgbClr val="000000"/>
                </a:solidFill>
                <a:latin typeface="Canva Sans" charset="0"/>
              </a:rPr>
              <a:t>Тимлид</a:t>
            </a:r>
            <a:r>
              <a:rPr lang="en-US" sz="3500" dirty="0" smtClean="0">
                <a:solidFill>
                  <a:srgbClr val="000000"/>
                </a:solidFill>
                <a:latin typeface="Canva Sans" charset="0"/>
              </a:rPr>
              <a:t>, Backend-</a:t>
            </a:r>
            <a:r>
              <a:rPr lang="en-US" sz="3500" dirty="0" err="1" smtClean="0">
                <a:solidFill>
                  <a:srgbClr val="000000"/>
                </a:solidFill>
                <a:latin typeface="Canva Sans" charset="0"/>
              </a:rPr>
              <a:t>разработчик</a:t>
            </a: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, </a:t>
            </a:r>
            <a:r>
              <a:rPr lang="en-US" sz="3500" dirty="0" smtClean="0">
                <a:solidFill>
                  <a:srgbClr val="000000"/>
                </a:solidFill>
                <a:latin typeface="Canva Sans" charset="0"/>
              </a:rPr>
              <a:t>ML-</a:t>
            </a:r>
            <a:r>
              <a:rPr lang="en-US" sz="3500" dirty="0" err="1" smtClean="0">
                <a:solidFill>
                  <a:srgbClr val="000000"/>
                </a:solidFill>
                <a:latin typeface="Canva Sans" charset="0"/>
              </a:rPr>
              <a:t>инженер</a:t>
            </a:r>
            <a:r>
              <a:rPr lang="en-US" sz="3500" dirty="0" smtClean="0">
                <a:solidFill>
                  <a:srgbClr val="000000"/>
                </a:solidFill>
                <a:latin typeface="Canva Sans" charset="0"/>
              </a:rPr>
              <a:t> 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  <a:p>
            <a:pPr marL="755651" lvl="1" indent="-377825">
              <a:lnSpc>
                <a:spcPct val="300000"/>
              </a:lnSpc>
              <a:buFont typeface="Arial" pitchFamily="34" charset="0"/>
              <a:buChar char="•"/>
            </a:pPr>
            <a:r>
              <a:rPr lang="en-US" sz="3500" dirty="0" err="1">
                <a:solidFill>
                  <a:srgbClr val="000000"/>
                </a:solidFill>
                <a:latin typeface="Canva Sans" charset="0"/>
              </a:rPr>
              <a:t>Телегина</a:t>
            </a: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 charset="0"/>
              </a:rPr>
              <a:t>Анна</a:t>
            </a: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en-US" sz="3500" dirty="0" smtClean="0">
                <a:solidFill>
                  <a:srgbClr val="000000"/>
                </a:solidFill>
                <a:latin typeface="Canva Sans" charset="0"/>
              </a:rPr>
              <a:t>– Frontend-</a:t>
            </a:r>
            <a:r>
              <a:rPr lang="en-US" sz="3500" dirty="0" err="1" smtClean="0">
                <a:solidFill>
                  <a:srgbClr val="000000"/>
                </a:solidFill>
                <a:latin typeface="Canva Sans" charset="0"/>
              </a:rPr>
              <a:t>разработчик</a:t>
            </a: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, </a:t>
            </a:r>
            <a:r>
              <a:rPr lang="en-US" sz="3500" dirty="0" err="1">
                <a:solidFill>
                  <a:srgbClr val="000000"/>
                </a:solidFill>
                <a:latin typeface="Canva Sans" charset="0"/>
              </a:rPr>
              <a:t>Дизайнер</a:t>
            </a: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, </a:t>
            </a:r>
            <a:r>
              <a:rPr lang="en-US" sz="3500" dirty="0" err="1">
                <a:solidFill>
                  <a:srgbClr val="000000"/>
                </a:solidFill>
                <a:latin typeface="Canva Sans" charset="0"/>
              </a:rPr>
              <a:t>Технический</a:t>
            </a: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 charset="0"/>
              </a:rPr>
              <a:t>Писатель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  <a:p>
            <a:pPr marL="755651" lvl="1" indent="-377825">
              <a:lnSpc>
                <a:spcPct val="300000"/>
              </a:lnSpc>
              <a:buFont typeface="Arial" pitchFamily="34" charset="0"/>
              <a:buChar char="•"/>
            </a:pP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Шепляков Владислав </a:t>
            </a:r>
            <a:r>
              <a:rPr lang="en-US" sz="3500" dirty="0" smtClean="0">
                <a:solidFill>
                  <a:srgbClr val="000000"/>
                </a:solidFill>
                <a:latin typeface="Canva Sans" charset="0"/>
              </a:rPr>
              <a:t>– Backend-</a:t>
            </a:r>
            <a:r>
              <a:rPr lang="en-US" sz="3500" dirty="0" err="1" smtClean="0">
                <a:solidFill>
                  <a:srgbClr val="000000"/>
                </a:solidFill>
                <a:latin typeface="Canva Sans" charset="0"/>
              </a:rPr>
              <a:t>разработчик</a:t>
            </a: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, </a:t>
            </a:r>
            <a:r>
              <a:rPr lang="en-US" sz="3500" dirty="0" err="1" smtClean="0">
                <a:solidFill>
                  <a:srgbClr val="000000"/>
                </a:solidFill>
                <a:latin typeface="Canva Sans" charset="0"/>
              </a:rPr>
              <a:t>Бизнес</a:t>
            </a:r>
            <a:r>
              <a:rPr lang="ru-RU" sz="3500" dirty="0">
                <a:solidFill>
                  <a:srgbClr val="000000"/>
                </a:solidFill>
                <a:latin typeface="Canva Sans" charset="0"/>
              </a:rPr>
              <a:t>-</a:t>
            </a:r>
            <a:r>
              <a:rPr lang="en-US" sz="3500" dirty="0" err="1" smtClean="0">
                <a:solidFill>
                  <a:srgbClr val="000000"/>
                </a:solidFill>
                <a:latin typeface="Canva Sans" charset="0"/>
              </a:rPr>
              <a:t>аналитик</a:t>
            </a: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, </a:t>
            </a:r>
            <a:r>
              <a:rPr lang="en-US" sz="3500" dirty="0" smtClean="0">
                <a:solidFill>
                  <a:srgbClr val="000000"/>
                </a:solidFill>
                <a:latin typeface="Canva Sans" charset="0"/>
              </a:rPr>
              <a:t>QA-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инженер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199" y="9639300"/>
            <a:ext cx="2133600" cy="365125"/>
          </a:xfrm>
        </p:spPr>
        <p:txBody>
          <a:bodyPr/>
          <a:lstStyle/>
          <a:p>
            <a:pPr algn="ctr"/>
            <a:fld id="{B6F15528-21DE-4FAA-801E-634DDDAF4B2B}" type="slidenum">
              <a:rPr lang="en-US" sz="4000" smtClean="0"/>
              <a:pPr algn="ctr"/>
              <a:t>2</a:t>
            </a:fld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720000"/>
            <a:ext cx="182880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b="1" dirty="0" err="1">
                <a:solidFill>
                  <a:srgbClr val="000000"/>
                </a:solidFill>
                <a:latin typeface="Montserrat Bold" charset="-52"/>
              </a:rPr>
              <a:t>Решаемые</a:t>
            </a:r>
            <a:r>
              <a:rPr lang="en-US" sz="6999" b="1" dirty="0">
                <a:solidFill>
                  <a:srgbClr val="000000"/>
                </a:solidFill>
                <a:latin typeface="Montserrat Bold" charset="-52"/>
              </a:rPr>
              <a:t> </a:t>
            </a:r>
            <a:r>
              <a:rPr lang="en-US" sz="6999" b="1" dirty="0" err="1">
                <a:solidFill>
                  <a:srgbClr val="000000"/>
                </a:solidFill>
                <a:latin typeface="Montserrat Bold" charset="-52"/>
              </a:rPr>
              <a:t>проблемы</a:t>
            </a:r>
            <a:endParaRPr lang="en-US" sz="6999" b="1" dirty="0">
              <a:solidFill>
                <a:srgbClr val="000000"/>
              </a:solidFill>
              <a:latin typeface="Montserrat Bold" charset="-5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199" y="9639300"/>
            <a:ext cx="2133600" cy="365125"/>
          </a:xfrm>
        </p:spPr>
        <p:txBody>
          <a:bodyPr/>
          <a:lstStyle/>
          <a:p>
            <a:pPr algn="ctr"/>
            <a:r>
              <a:rPr lang="ru-RU" sz="4000" dirty="0"/>
              <a:t>3</a:t>
            </a:r>
            <a:endParaRPr lang="en-US" sz="4000" dirty="0"/>
          </a:p>
        </p:txBody>
      </p:sp>
      <p:sp>
        <p:nvSpPr>
          <p:cNvPr id="8" name="TextBox 3"/>
          <p:cNvSpPr txBox="1"/>
          <p:nvPr/>
        </p:nvSpPr>
        <p:spPr>
          <a:xfrm>
            <a:off x="1152000" y="2340000"/>
            <a:ext cx="13402200" cy="4847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51" lvl="1" indent="-377825">
              <a:lnSpc>
                <a:spcPct val="300000"/>
              </a:lnSpc>
              <a:buFont typeface="Arial" pitchFamily="34" charset="0"/>
              <a:buChar char="•"/>
            </a:pP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Труднодоступность 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профессиональной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идентификации растений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  <a:p>
            <a:pPr marL="755651" lvl="1" indent="-377825">
              <a:lnSpc>
                <a:spcPct val="300000"/>
              </a:lnSpc>
              <a:buFont typeface="Arial" pitchFamily="34" charset="0"/>
              <a:buChar char="•"/>
            </a:pP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Трудности в поисках определенного растения</a:t>
            </a:r>
            <a:endParaRPr lang="en-US" sz="3500" dirty="0" smtClean="0">
              <a:solidFill>
                <a:srgbClr val="000000"/>
              </a:solidFill>
              <a:latin typeface="Canva Sans" charset="0"/>
            </a:endParaRPr>
          </a:p>
          <a:p>
            <a:pPr marL="755651" lvl="1" indent="-377825">
              <a:lnSpc>
                <a:spcPct val="300000"/>
              </a:lnSpc>
              <a:buFont typeface="Arial" pitchFamily="34" charset="0"/>
              <a:buChar char="•"/>
            </a:pP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Отсутствие перепроверки знаний эксперта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60000"/>
            <a:ext cx="123444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b="1" dirty="0" err="1">
                <a:solidFill>
                  <a:srgbClr val="000000"/>
                </a:solidFill>
                <a:latin typeface="Montserrat Bold" charset="-52"/>
              </a:rPr>
              <a:t>Целевая</a:t>
            </a:r>
            <a:r>
              <a:rPr lang="en-US" sz="6999" b="1" dirty="0">
                <a:solidFill>
                  <a:srgbClr val="000000"/>
                </a:solidFill>
                <a:latin typeface="Montserrat Bold" charset="-52"/>
              </a:rPr>
              <a:t> </a:t>
            </a:r>
            <a:r>
              <a:rPr lang="en-US" sz="6999" b="1" dirty="0" err="1">
                <a:solidFill>
                  <a:srgbClr val="000000"/>
                </a:solidFill>
                <a:latin typeface="Montserrat Bold" charset="-52"/>
              </a:rPr>
              <a:t>аудитория</a:t>
            </a:r>
            <a:endParaRPr lang="en-US" sz="6999" b="1" dirty="0">
              <a:solidFill>
                <a:srgbClr val="000000"/>
              </a:solidFill>
              <a:latin typeface="Montserrat Bold" charset="-5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52000" y="2340000"/>
            <a:ext cx="4622549" cy="4847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51" lvl="1" indent="-377825">
              <a:lnSpc>
                <a:spcPct val="30000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Исследователи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  <a:p>
            <a:pPr marL="755651" lvl="1" indent="-377825">
              <a:lnSpc>
                <a:spcPct val="30000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en-US" sz="3500" dirty="0" err="1" smtClean="0">
                <a:solidFill>
                  <a:srgbClr val="000000"/>
                </a:solidFill>
                <a:latin typeface="Canva Sans" charset="0"/>
              </a:rPr>
              <a:t>Садовники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  <a:p>
            <a:pPr marL="755651" lvl="1" indent="-377825">
              <a:lnSpc>
                <a:spcPct val="3000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en-US" sz="3500" dirty="0" err="1" smtClean="0">
                <a:solidFill>
                  <a:srgbClr val="000000"/>
                </a:solidFill>
                <a:latin typeface="Canva Sans" charset="0"/>
              </a:rPr>
              <a:t>Созерцатели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200" y="9628677"/>
            <a:ext cx="2133600" cy="365125"/>
          </a:xfrm>
        </p:spPr>
        <p:txBody>
          <a:bodyPr/>
          <a:lstStyle/>
          <a:p>
            <a:pPr algn="ctr"/>
            <a:r>
              <a:rPr lang="ru-RU" sz="4000" dirty="0"/>
              <a:t>4</a:t>
            </a:r>
            <a:endParaRPr lang="en-US" sz="40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0" y="1"/>
            <a:ext cx="44958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720000"/>
            <a:ext cx="18287999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b="1" dirty="0" err="1">
                <a:solidFill>
                  <a:srgbClr val="000000"/>
                </a:solidFill>
                <a:latin typeface="Montserrat Bold" charset="-52"/>
              </a:rPr>
              <a:t>Предлагаемое</a:t>
            </a:r>
            <a:r>
              <a:rPr lang="en-US" sz="6999" b="1" dirty="0">
                <a:solidFill>
                  <a:srgbClr val="000000"/>
                </a:solidFill>
                <a:latin typeface="Montserrat Bold" charset="-52"/>
              </a:rPr>
              <a:t> </a:t>
            </a:r>
            <a:r>
              <a:rPr lang="en-US" sz="6999" b="1" dirty="0" err="1">
                <a:solidFill>
                  <a:srgbClr val="000000"/>
                </a:solidFill>
                <a:latin typeface="Montserrat Bold" charset="-52"/>
              </a:rPr>
              <a:t>решение</a:t>
            </a:r>
            <a:endParaRPr lang="en-US" sz="6999" b="1" dirty="0">
              <a:solidFill>
                <a:srgbClr val="000000"/>
              </a:solidFill>
              <a:latin typeface="Montserrat Bold" charset="-52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200" y="9628677"/>
            <a:ext cx="2133600" cy="365125"/>
          </a:xfrm>
        </p:spPr>
        <p:txBody>
          <a:bodyPr/>
          <a:lstStyle/>
          <a:p>
            <a:pPr algn="ctr"/>
            <a:r>
              <a:rPr lang="ru-RU" sz="4000" dirty="0"/>
              <a:t>5</a:t>
            </a:r>
            <a:endParaRPr lang="en-US" sz="4000" dirty="0"/>
          </a:p>
        </p:txBody>
      </p:sp>
      <p:sp>
        <p:nvSpPr>
          <p:cNvPr id="7" name="TextBox 3"/>
          <p:cNvSpPr txBox="1"/>
          <p:nvPr/>
        </p:nvSpPr>
        <p:spPr>
          <a:xfrm>
            <a:off x="1152000" y="2338673"/>
            <a:ext cx="12944477" cy="4847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51" lvl="1" indent="-377825">
              <a:lnSpc>
                <a:spcPct val="30000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Получать информацию о растении по имени или фото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  <a:p>
            <a:pPr marL="755651" lvl="1" indent="-377825">
              <a:lnSpc>
                <a:spcPct val="30000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Отслеживать выбранное растение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  <a:p>
            <a:pPr marL="755651" lvl="1" indent="-377825">
              <a:lnSpc>
                <a:spcPct val="3000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Гарантированно получать результат работы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ChangeAspect="1"/>
          </p:cNvSpPr>
          <p:nvPr/>
        </p:nvSpPr>
        <p:spPr>
          <a:xfrm>
            <a:off x="891892" y="3793313"/>
            <a:ext cx="1967824" cy="2435108"/>
          </a:xfrm>
          <a:custGeom>
            <a:avLst/>
            <a:gdLst/>
            <a:ahLst/>
            <a:cxnLst/>
            <a:rect l="l" t="t" r="r" b="b"/>
            <a:pathLst>
              <a:path w="1660487" h="2054790">
                <a:moveTo>
                  <a:pt x="0" y="0"/>
                </a:moveTo>
                <a:lnTo>
                  <a:pt x="1660487" y="0"/>
                </a:lnTo>
                <a:lnTo>
                  <a:pt x="1660487" y="2054790"/>
                </a:lnTo>
                <a:lnTo>
                  <a:pt x="0" y="205479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Freeform 3"/>
          <p:cNvSpPr>
            <a:spLocks noChangeAspect="1"/>
          </p:cNvSpPr>
          <p:nvPr/>
        </p:nvSpPr>
        <p:spPr>
          <a:xfrm>
            <a:off x="3043352" y="4194278"/>
            <a:ext cx="2980370" cy="2521851"/>
          </a:xfrm>
          <a:custGeom>
            <a:avLst/>
            <a:gdLst/>
            <a:ahLst/>
            <a:cxnLst/>
            <a:rect l="l" t="t" r="r" b="b"/>
            <a:pathLst>
              <a:path w="2530031" h="2140795">
                <a:moveTo>
                  <a:pt x="0" y="0"/>
                </a:moveTo>
                <a:lnTo>
                  <a:pt x="2530030" y="0"/>
                </a:lnTo>
                <a:lnTo>
                  <a:pt x="2530030" y="2140795"/>
                </a:lnTo>
                <a:lnTo>
                  <a:pt x="0" y="2140795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l="-35337" t="-22457" r="-50418" b="-124330"/>
            </a:stretch>
          </a:blipFill>
        </p:spPr>
      </p:sp>
      <p:sp>
        <p:nvSpPr>
          <p:cNvPr id="4" name="Freeform 4"/>
          <p:cNvSpPr>
            <a:spLocks noChangeAspect="1"/>
          </p:cNvSpPr>
          <p:nvPr/>
        </p:nvSpPr>
        <p:spPr>
          <a:xfrm>
            <a:off x="5984666" y="3422116"/>
            <a:ext cx="3280707" cy="2988331"/>
          </a:xfrm>
          <a:custGeom>
            <a:avLst/>
            <a:gdLst/>
            <a:ahLst/>
            <a:cxnLst/>
            <a:rect l="l" t="t" r="r" b="b"/>
            <a:pathLst>
              <a:path w="2796885" h="2547627">
                <a:moveTo>
                  <a:pt x="0" y="0"/>
                </a:moveTo>
                <a:lnTo>
                  <a:pt x="2796885" y="0"/>
                </a:lnTo>
                <a:lnTo>
                  <a:pt x="2796885" y="2547627"/>
                </a:lnTo>
                <a:lnTo>
                  <a:pt x="0" y="254762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 l="-12206" b="-3696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  <p:sp>
        <p:nvSpPr>
          <p:cNvPr id="6" name="Freeform 6"/>
          <p:cNvSpPr>
            <a:spLocks noChangeAspect="1"/>
          </p:cNvSpPr>
          <p:nvPr/>
        </p:nvSpPr>
        <p:spPr>
          <a:xfrm>
            <a:off x="12725400" y="3422116"/>
            <a:ext cx="7232289" cy="4066177"/>
          </a:xfrm>
          <a:custGeom>
            <a:avLst/>
            <a:gdLst/>
            <a:ahLst/>
            <a:cxnLst/>
            <a:rect l="l" t="t" r="r" b="b"/>
            <a:pathLst>
              <a:path w="6292595" h="3537857">
                <a:moveTo>
                  <a:pt x="0" y="0"/>
                </a:moveTo>
                <a:lnTo>
                  <a:pt x="6292595" y="0"/>
                </a:lnTo>
                <a:lnTo>
                  <a:pt x="6292595" y="3537857"/>
                </a:lnTo>
                <a:lnTo>
                  <a:pt x="0" y="3537857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</p:sp>
      <p:sp>
        <p:nvSpPr>
          <p:cNvPr id="7" name="Freeform 7"/>
          <p:cNvSpPr>
            <a:spLocks noChangeAspect="1"/>
          </p:cNvSpPr>
          <p:nvPr/>
        </p:nvSpPr>
        <p:spPr>
          <a:xfrm>
            <a:off x="12390323" y="3743647"/>
            <a:ext cx="2093392" cy="2534439"/>
          </a:xfrm>
          <a:custGeom>
            <a:avLst/>
            <a:gdLst/>
            <a:ahLst/>
            <a:cxnLst/>
            <a:rect l="l" t="t" r="r" b="b"/>
            <a:pathLst>
              <a:path w="1637298" h="1982253">
                <a:moveTo>
                  <a:pt x="0" y="0"/>
                </a:moveTo>
                <a:lnTo>
                  <a:pt x="1637298" y="0"/>
                </a:lnTo>
                <a:lnTo>
                  <a:pt x="1637298" y="1982253"/>
                </a:lnTo>
                <a:lnTo>
                  <a:pt x="0" y="1982253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/>
            <a:stretch>
              <a:fillRect/>
            </a:stretch>
          </a:blipFill>
        </p:spPr>
      </p:sp>
      <p:sp>
        <p:nvSpPr>
          <p:cNvPr id="8" name="Freeform 8"/>
          <p:cNvSpPr>
            <a:spLocks noChangeAspect="1"/>
          </p:cNvSpPr>
          <p:nvPr/>
        </p:nvSpPr>
        <p:spPr>
          <a:xfrm>
            <a:off x="8764349" y="3855556"/>
            <a:ext cx="3199294" cy="3199294"/>
          </a:xfrm>
          <a:custGeom>
            <a:avLst/>
            <a:gdLst/>
            <a:ahLst/>
            <a:cxnLst/>
            <a:rect l="l" t="t" r="r" b="b"/>
            <a:pathLst>
              <a:path w="2970694" h="2970694">
                <a:moveTo>
                  <a:pt x="0" y="0"/>
                </a:moveTo>
                <a:lnTo>
                  <a:pt x="2970694" y="0"/>
                </a:lnTo>
                <a:lnTo>
                  <a:pt x="2970694" y="2970694"/>
                </a:lnTo>
                <a:lnTo>
                  <a:pt x="0" y="2970694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360000"/>
            <a:ext cx="182880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Используемые</a:t>
            </a:r>
            <a:r>
              <a:rPr lang="en-US" sz="6999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технологии</a:t>
            </a:r>
            <a:endParaRPr lang="en-US" sz="6999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71337" y="2713303"/>
            <a:ext cx="1458516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Canva Sans"/>
              </a:rPr>
              <a:t>Flutter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810760" y="3202246"/>
            <a:ext cx="1445553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Canva Sans"/>
              </a:rPr>
              <a:t>Spring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49191" y="2794095"/>
            <a:ext cx="2524919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Canva Sans"/>
              </a:rPr>
              <a:t>PostgreSQL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45489" y="2599513"/>
            <a:ext cx="1783060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PyTorch</a:t>
            </a:r>
            <a:endParaRPr lang="en-US" sz="3500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5544800" y="2825216"/>
            <a:ext cx="1168598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Canva Sans"/>
              </a:rPr>
              <a:t>Kafka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35396" y="3196413"/>
            <a:ext cx="1521718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Canva Sans"/>
              </a:rPr>
              <a:t>Docker</a:t>
            </a:r>
          </a:p>
        </p:txBody>
      </p:sp>
      <p:sp>
        <p:nvSpPr>
          <p:cNvPr id="17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200" y="9628677"/>
            <a:ext cx="2133600" cy="365125"/>
          </a:xfrm>
        </p:spPr>
        <p:txBody>
          <a:bodyPr/>
          <a:lstStyle/>
          <a:p>
            <a:pPr algn="ctr"/>
            <a:r>
              <a:rPr lang="ru-RU" sz="4000" dirty="0"/>
              <a:t>6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171700"/>
            <a:ext cx="11132776" cy="6621845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360000"/>
            <a:ext cx="18288000" cy="11642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ru-RU" sz="6999" dirty="0" smtClean="0">
                <a:solidFill>
                  <a:srgbClr val="000000"/>
                </a:solidFill>
                <a:latin typeface="Montserrat Bold"/>
              </a:rPr>
              <a:t>Модель сети </a:t>
            </a:r>
            <a:r>
              <a:rPr lang="en-US" sz="6999" dirty="0" smtClean="0">
                <a:solidFill>
                  <a:srgbClr val="000000"/>
                </a:solidFill>
                <a:latin typeface="Montserrat Bold"/>
              </a:rPr>
              <a:t>ResNet-50</a:t>
            </a:r>
            <a:endParaRPr lang="en-US" sz="6999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  <p:sp>
        <p:nvSpPr>
          <p:cNvPr id="17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200" y="9628677"/>
            <a:ext cx="2133600" cy="365125"/>
          </a:xfrm>
        </p:spPr>
        <p:txBody>
          <a:bodyPr/>
          <a:lstStyle/>
          <a:p>
            <a:pPr algn="ctr"/>
            <a:r>
              <a:rPr lang="ru-RU" sz="4000" dirty="0"/>
              <a:t>7</a:t>
            </a:r>
            <a:endParaRPr lang="en-US" sz="4000" dirty="0"/>
          </a:p>
        </p:txBody>
      </p:sp>
      <p:sp>
        <p:nvSpPr>
          <p:cNvPr id="20" name="TextBox 3"/>
          <p:cNvSpPr txBox="1"/>
          <p:nvPr/>
        </p:nvSpPr>
        <p:spPr>
          <a:xfrm>
            <a:off x="533400" y="2340000"/>
            <a:ext cx="7848600" cy="4847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51" lvl="1" indent="-377825">
              <a:lnSpc>
                <a:spcPct val="300000"/>
              </a:lnSpc>
              <a:buFont typeface="Arial"/>
              <a:buChar char="•"/>
            </a:pPr>
            <a:r>
              <a:rPr lang="ru-RU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Низкая в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ероятность ошибки</a:t>
            </a:r>
            <a:endParaRPr lang="en-US" sz="3500" dirty="0" smtClean="0">
              <a:solidFill>
                <a:srgbClr val="000000"/>
              </a:solidFill>
              <a:latin typeface="Canva Sans" charset="0"/>
            </a:endParaRPr>
          </a:p>
          <a:p>
            <a:pPr marL="755651" lvl="1" indent="-377825">
              <a:lnSpc>
                <a:spcPct val="300000"/>
              </a:lnSpc>
              <a:buFont typeface="Arial"/>
              <a:buChar char="•"/>
            </a:pPr>
            <a:r>
              <a:rPr lang="en-US" sz="3500" dirty="0" smtClean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Высокая скорость работы</a:t>
            </a:r>
            <a:endParaRPr lang="en-US" sz="3500" dirty="0" smtClean="0">
              <a:solidFill>
                <a:srgbClr val="000000"/>
              </a:solidFill>
              <a:latin typeface="Canva Sans" charset="0"/>
            </a:endParaRPr>
          </a:p>
          <a:p>
            <a:pPr marL="755651" lvl="1" indent="-377825">
              <a:lnSpc>
                <a:spcPct val="3000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dirty="0" smtClean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Малые р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азмеры модели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9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99952"/>
              </p:ext>
            </p:extLst>
          </p:nvPr>
        </p:nvGraphicFramePr>
        <p:xfrm>
          <a:off x="990599" y="1943099"/>
          <a:ext cx="16230600" cy="7011580"/>
        </p:xfrm>
        <a:graphic>
          <a:graphicData uri="http://schemas.openxmlformats.org/drawingml/2006/table">
            <a:tbl>
              <a:tblPr/>
              <a:tblGrid>
                <a:gridCol w="2705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07202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Canva Sans Bold"/>
                        </a:rPr>
                        <a:t>Приложение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Canva Sans Bold"/>
                        </a:rPr>
                        <a:t>Бесплатный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 Bold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Canva Sans Bold"/>
                        </a:rPr>
                        <a:t>доступ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 Bold"/>
                        </a:rPr>
                        <a:t>Поиск по названию</a:t>
                      </a:r>
                      <a:endParaRPr lang="en-US" sz="24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 Bold"/>
                        </a:rPr>
                        <a:t>Сохранение истории</a:t>
                      </a:r>
                      <a:endParaRPr lang="en-US" sz="24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Canva Sans Bold"/>
                        </a:rPr>
                        <a:t>Отслеживание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 Bold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Canva Sans Bold"/>
                        </a:rPr>
                        <a:t>растений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Canva Sans Bold"/>
                        </a:rPr>
                        <a:t>Гарантированный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 Bold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Canva Sans Bold"/>
                        </a:rPr>
                        <a:t>результат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488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"/>
                        </a:rPr>
                        <a:t>ME&amp;FLORA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 Bold"/>
                        </a:rPr>
                        <a:t>+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 Bold"/>
                        </a:rPr>
                        <a:t>+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 Bold"/>
                        </a:rPr>
                        <a:t>+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 Bold"/>
                        </a:rPr>
                        <a:t>+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 Bold"/>
                        </a:rPr>
                        <a:t>+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488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Canva Sans"/>
                        </a:rPr>
                        <a:t>PlantNet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"/>
                        </a:rPr>
                        <a:t>-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494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"/>
                        </a:rPr>
                        <a:t>-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49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488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Montserrat"/>
                        </a:rPr>
                        <a:t>INaturalist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24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"/>
                        </a:rPr>
                        <a:t>-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494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"/>
                        </a:rPr>
                        <a:t>-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49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488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Canva Sans"/>
                        </a:rPr>
                        <a:t>PlantSnap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</a:rPr>
                        <a:t>-</a:t>
                      </a:r>
                      <a:endParaRPr lang="en-US" sz="24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494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24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24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"/>
                        </a:rPr>
                        <a:t>-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494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"/>
                        </a:rPr>
                        <a:t>-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49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0" y="360000"/>
            <a:ext cx="182880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Конкурентное</a:t>
            </a:r>
            <a:r>
              <a:rPr lang="en-US" sz="6999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преимущество</a:t>
            </a:r>
            <a:endParaRPr lang="en-US" sz="6999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200" y="9628677"/>
            <a:ext cx="2133600" cy="365125"/>
          </a:xfrm>
        </p:spPr>
        <p:txBody>
          <a:bodyPr/>
          <a:lstStyle/>
          <a:p>
            <a:pPr algn="ctr"/>
            <a:r>
              <a:rPr lang="ru-RU" sz="4000" dirty="0"/>
              <a:t>8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200" y="9628677"/>
            <a:ext cx="2133600" cy="365125"/>
          </a:xfrm>
        </p:spPr>
        <p:txBody>
          <a:bodyPr/>
          <a:lstStyle/>
          <a:p>
            <a:pPr algn="ctr"/>
            <a:r>
              <a:rPr lang="ru-RU" sz="4000" dirty="0"/>
              <a:t>9</a:t>
            </a:r>
            <a:endParaRPr lang="en-US" sz="4000" dirty="0"/>
          </a:p>
        </p:txBody>
      </p:sp>
      <p:sp>
        <p:nvSpPr>
          <p:cNvPr id="10" name="TextBox 2"/>
          <p:cNvSpPr txBox="1"/>
          <p:nvPr/>
        </p:nvSpPr>
        <p:spPr>
          <a:xfrm>
            <a:off x="5765954" y="2880000"/>
            <a:ext cx="6671956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ru-RU" sz="3500" dirty="0" smtClean="0">
                <a:solidFill>
                  <a:srgbClr val="000000"/>
                </a:solidFill>
                <a:latin typeface="Canva Sans" panose="020B0604020202020204" charset="0"/>
              </a:rPr>
              <a:t>Получение информации о растении по фото</a:t>
            </a:r>
            <a:endParaRPr lang="en-US" sz="3500" dirty="0">
              <a:solidFill>
                <a:srgbClr val="000000"/>
              </a:solidFill>
              <a:latin typeface="Canva Sans" panose="020B060402020202020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0"/>
            <a:ext cx="4516244" cy="10287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8000" y="0"/>
            <a:ext cx="4516244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</TotalTime>
  <Words>312</Words>
  <Application>Microsoft Office PowerPoint</Application>
  <PresentationFormat>Произвольный</PresentationFormat>
  <Paragraphs>123</Paragraphs>
  <Slides>16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Montserrat Bold</vt:lpstr>
      <vt:lpstr>Canva Sans</vt:lpstr>
      <vt:lpstr>Canva Sans Bold</vt:lpstr>
      <vt:lpstr>Montserrat</vt:lpstr>
      <vt:lpstr>Arial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Modern Nature Presentation</dc:title>
  <cp:lastModifiedBy>Владислав Шепляков</cp:lastModifiedBy>
  <cp:revision>46</cp:revision>
  <dcterms:created xsi:type="dcterms:W3CDTF">2006-08-16T00:00:00Z</dcterms:created>
  <dcterms:modified xsi:type="dcterms:W3CDTF">2024-04-30T16:25:59Z</dcterms:modified>
  <dc:identifier>DAF_ZZQTets</dc:identifier>
</cp:coreProperties>
</file>